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es-V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ADAD"/>
    <a:srgbClr val="0DB02B"/>
    <a:srgbClr val="008A3E"/>
    <a:srgbClr val="FFE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5407" autoAdjust="0"/>
  </p:normalViewPr>
  <p:slideViewPr>
    <p:cSldViewPr snapToGrid="0">
      <p:cViewPr>
        <p:scale>
          <a:sx n="66" d="100"/>
          <a:sy n="66" d="100"/>
        </p:scale>
        <p:origin x="1620" y="8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6140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022997-368B-4ED4-B940-94E30E01D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AFBD858-38D1-485B-BD4E-14CAC2DC2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B001C1-910D-4917-83D4-A220A3B041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C122BB-C215-4BAE-AC60-78DCAE845651}" type="datetimeFigureOut">
              <a:rPr lang="es-VE" smtClean="0"/>
              <a:t>15/10/2021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0AA56A-FC0B-4062-AEDF-97882AA7D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824186-BD4C-4E19-90BB-B8B47CA88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88AFB0-5220-43CD-BFFC-1542D9DE6E89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931738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D61F257-CFB2-4447-BC1E-5D6C9A64DE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469BA7B-C433-4962-A760-24714334E8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102D572-6156-4E10-BB7D-070BA8C69C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C122BB-C215-4BAE-AC60-78DCAE845651}" type="datetimeFigureOut">
              <a:rPr lang="es-VE" smtClean="0"/>
              <a:t>15/10/2021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2914C2-3E24-4B15-B258-4ADE096EC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F60317-F98F-4EF3-82FE-9DA7ED462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88AFB0-5220-43CD-BFFC-1542D9DE6E89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095408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992087-3969-488C-97D0-F60639DBC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09ED75-9F20-42F8-9949-D3248CEC40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3CF5DE-3BE1-47EB-B928-4A05A96238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C122BB-C215-4BAE-AC60-78DCAE845651}" type="datetimeFigureOut">
              <a:rPr lang="es-VE" smtClean="0"/>
              <a:t>15/10/2021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3AC612-2725-4B7A-9EBD-3D3DCF834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E7F9AF-86B2-4718-A781-A8535DDD5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88AFB0-5220-43CD-BFFC-1542D9DE6E89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462607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0295E-E760-4537-984E-19AA9528D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EB2E86-E902-4ED6-9908-5C4002B6B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DFAEB5-60DD-47CB-9F46-2D12E6FBC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C122BB-C215-4BAE-AC60-78DCAE845651}" type="datetimeFigureOut">
              <a:rPr lang="es-VE" smtClean="0"/>
              <a:t>15/10/2021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2BDE4F-E9BD-4440-AC3A-A4A5D3E89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FA80EC-0DF0-4BB3-A951-55E10F58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88AFB0-5220-43CD-BFFC-1542D9DE6E89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438207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E83C65-0C63-4310-AC1F-79662E8BF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78BA1E-D71C-4405-8C53-295115F721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ABBFC3C-ECF0-4FCD-9867-F047A1A82D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2BFE1CA-CD2E-46ED-9D77-9542FD578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C122BB-C215-4BAE-AC60-78DCAE845651}" type="datetimeFigureOut">
              <a:rPr lang="es-VE" smtClean="0"/>
              <a:t>15/10/2021</a:t>
            </a:fld>
            <a:endParaRPr lang="es-V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734CFB0-FD3D-40D3-A85A-B7D31ACA2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V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72AC826-FAA3-4167-B2D6-DB328930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88AFB0-5220-43CD-BFFC-1542D9DE6E89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89530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42D0D1-A48F-4A1C-BDBD-F0B2AC1BD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C8B7511-B490-4146-B673-DA7F3D3AC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4DC29F2-3592-4F32-AA0F-7134B2E52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2BFC1EB-0A58-4990-9FD1-F3256DCEA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CED442A-840E-4538-835F-7AAA506C76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72EC4B8-E22D-4437-8155-AB320FEBD1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C122BB-C215-4BAE-AC60-78DCAE845651}" type="datetimeFigureOut">
              <a:rPr lang="es-VE" smtClean="0"/>
              <a:t>15/10/2021</a:t>
            </a:fld>
            <a:endParaRPr lang="es-V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AFA41F5-699F-40D0-882E-EBE3F0E11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V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4DCEFF7-75CD-4C04-A19E-BBCEFB6A3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88AFB0-5220-43CD-BFFC-1542D9DE6E89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195670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82E691-55A1-4634-9376-21018E532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28E9605-7CA0-44AB-A214-3B21F74148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C122BB-C215-4BAE-AC60-78DCAE845651}" type="datetimeFigureOut">
              <a:rPr lang="es-VE" smtClean="0"/>
              <a:t>15/10/2021</a:t>
            </a:fld>
            <a:endParaRPr lang="es-V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E30E217-DBA0-44D4-8BCD-C7784D1F6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V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77CFFE7-0A4A-4B1B-925E-4F12F4141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88AFB0-5220-43CD-BFFC-1542D9DE6E89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132490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320A44B-788B-48A4-8626-78B23B0C98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C122BB-C215-4BAE-AC60-78DCAE845651}" type="datetimeFigureOut">
              <a:rPr lang="es-VE" smtClean="0"/>
              <a:t>15/10/2021</a:t>
            </a:fld>
            <a:endParaRPr lang="es-V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CA8B0C8-7427-4687-9901-02E9CC43E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V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1FC6977-1CD1-448C-BB37-971B5E171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88AFB0-5220-43CD-BFFC-1542D9DE6E89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295401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3DBEE1-74C7-46FF-AA3B-E2D29A322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105200-32BC-40C8-BBF4-B7D6B44E4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8D37F8B-184B-47C3-AB5E-20E88FDEA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755398F-676E-47AE-A3F6-548688A215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C122BB-C215-4BAE-AC60-78DCAE845651}" type="datetimeFigureOut">
              <a:rPr lang="es-VE" smtClean="0"/>
              <a:t>15/10/2021</a:t>
            </a:fld>
            <a:endParaRPr lang="es-V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191C1AC-05D4-4F06-B7E2-FF5E8A5F3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V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5279CDE-2C4B-4199-9DB7-A75314FEF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88AFB0-5220-43CD-BFFC-1542D9DE6E89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68872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ECE669-7C50-401A-83AD-75916DB13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17291C0-6118-4958-AA99-C02F6AB1C6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V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8D0E413-2753-47CC-BB6E-7FA60F162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175636C-406B-4BBF-987E-007B9C2BC6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C122BB-C215-4BAE-AC60-78DCAE845651}" type="datetimeFigureOut">
              <a:rPr lang="es-VE" smtClean="0"/>
              <a:t>15/10/2021</a:t>
            </a:fld>
            <a:endParaRPr lang="es-V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B834C7-C8ED-4A7D-A53A-E6F096390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V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B7A334F-9ABB-482A-A937-CD68B71B7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88AFB0-5220-43CD-BFFC-1542D9DE6E89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993513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0FA9D5C7-A9A3-4C3E-8279-E5775F02758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037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V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A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>
            <a:extLst>
              <a:ext uri="{FF2B5EF4-FFF2-40B4-BE49-F238E27FC236}">
                <a16:creationId xmlns:a16="http://schemas.microsoft.com/office/drawing/2014/main" id="{161AA152-C72A-4E6C-A651-E30474401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669" y="1088042"/>
            <a:ext cx="9350661" cy="4681916"/>
          </a:xfrm>
          <a:prstGeom prst="rect">
            <a:avLst/>
          </a:prstGeom>
        </p:spPr>
      </p:pic>
      <p:sp>
        <p:nvSpPr>
          <p:cNvPr id="30" name="Rectángulo 29">
            <a:extLst>
              <a:ext uri="{FF2B5EF4-FFF2-40B4-BE49-F238E27FC236}">
                <a16:creationId xmlns:a16="http://schemas.microsoft.com/office/drawing/2014/main" id="{75C9D113-0C16-4232-BD3E-5A36E15CEC51}"/>
              </a:ext>
            </a:extLst>
          </p:cNvPr>
          <p:cNvSpPr/>
          <p:nvPr/>
        </p:nvSpPr>
        <p:spPr>
          <a:xfrm>
            <a:off x="5990043" y="3199537"/>
            <a:ext cx="4931957" cy="4308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2200" b="0" cap="none" spc="0" dirty="0">
                <a:ln w="0"/>
                <a:solidFill>
                  <a:schemeClr val="tx1"/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Autoevaluación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99EC5FBD-2ABC-4F45-8FA3-7B357900B04D}"/>
              </a:ext>
            </a:extLst>
          </p:cNvPr>
          <p:cNvSpPr/>
          <p:nvPr/>
        </p:nvSpPr>
        <p:spPr>
          <a:xfrm>
            <a:off x="1293669" y="2453821"/>
            <a:ext cx="493195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chemeClr val="tx1"/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Bienvenido</a:t>
            </a:r>
            <a:r>
              <a:rPr lang="es-ES" sz="3200" b="0" cap="none" spc="0" dirty="0">
                <a:ln w="0"/>
                <a:solidFill>
                  <a:schemeClr val="tx1"/>
                </a:solidFill>
                <a:latin typeface="Trebuchet MS" panose="020B0603020202020204" pitchFamily="34" charset="0"/>
              </a:rPr>
              <a:t> !</a:t>
            </a:r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45A848FD-ABCB-486A-9D5A-FAB288040086}"/>
              </a:ext>
            </a:extLst>
          </p:cNvPr>
          <p:cNvSpPr/>
          <p:nvPr/>
        </p:nvSpPr>
        <p:spPr>
          <a:xfrm>
            <a:off x="2057847" y="3098658"/>
            <a:ext cx="3403600" cy="50814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>
                    <a:lumMod val="75000"/>
                  </a:schemeClr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Ingrese su Cédula</a:t>
            </a:r>
            <a:endParaRPr lang="es-VE" dirty="0">
              <a:solidFill>
                <a:schemeClr val="bg1">
                  <a:lumMod val="75000"/>
                </a:schemeClr>
              </a:solidFill>
              <a:latin typeface="Trebuchet MS" panose="020B0603020202020204" pitchFamily="34" charset="0"/>
              <a:ea typeface="MS UI Gothic" panose="020B0600070205080204" pitchFamily="34" charset="-128"/>
            </a:endParaRPr>
          </a:p>
        </p:txBody>
      </p:sp>
      <p:sp>
        <p:nvSpPr>
          <p:cNvPr id="33" name="Rectángulo: esquinas redondeadas 32">
            <a:extLst>
              <a:ext uri="{FF2B5EF4-FFF2-40B4-BE49-F238E27FC236}">
                <a16:creationId xmlns:a16="http://schemas.microsoft.com/office/drawing/2014/main" id="{867435D1-15F9-4DF7-971F-32B601E2F2EF}"/>
              </a:ext>
            </a:extLst>
          </p:cNvPr>
          <p:cNvSpPr/>
          <p:nvPr/>
        </p:nvSpPr>
        <p:spPr>
          <a:xfrm>
            <a:off x="4025900" y="3801646"/>
            <a:ext cx="1435547" cy="508142"/>
          </a:xfrm>
          <a:prstGeom prst="roundRect">
            <a:avLst/>
          </a:prstGeom>
          <a:solidFill>
            <a:srgbClr val="0DB02B"/>
          </a:solidFill>
          <a:ln>
            <a:solidFill>
              <a:srgbClr val="0DB02B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atin typeface="Trebuchet MS" panose="020B0603020202020204" pitchFamily="34" charset="0"/>
                <a:ea typeface="MS UI Gothic" panose="020B0600070205080204" pitchFamily="34" charset="-128"/>
              </a:rPr>
              <a:t>Entrar</a:t>
            </a:r>
            <a:endParaRPr lang="es-VE" dirty="0">
              <a:latin typeface="Trebuchet MS" panose="020B0603020202020204" pitchFamily="34" charset="0"/>
              <a:ea typeface="MS UI Gothic" panose="020B0600070205080204" pitchFamily="34" charset="-128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02C4E6D2-B345-4564-83EF-05F7939DF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0" y="1276661"/>
            <a:ext cx="894433" cy="61543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608A885-0C9D-4A8A-8B3A-F30F58B35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0958" y="2245225"/>
            <a:ext cx="1370126" cy="94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9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>
            <a:extLst>
              <a:ext uri="{FF2B5EF4-FFF2-40B4-BE49-F238E27FC236}">
                <a16:creationId xmlns:a16="http://schemas.microsoft.com/office/drawing/2014/main" id="{161AA152-C72A-4E6C-A651-E30474401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669" y="1088042"/>
            <a:ext cx="9350661" cy="4681916"/>
          </a:xfrm>
          <a:prstGeom prst="rect">
            <a:avLst/>
          </a:prstGeom>
        </p:spPr>
      </p:pic>
      <p:sp>
        <p:nvSpPr>
          <p:cNvPr id="30" name="Rectángulo 29">
            <a:extLst>
              <a:ext uri="{FF2B5EF4-FFF2-40B4-BE49-F238E27FC236}">
                <a16:creationId xmlns:a16="http://schemas.microsoft.com/office/drawing/2014/main" id="{75C9D113-0C16-4232-BD3E-5A36E15CEC51}"/>
              </a:ext>
            </a:extLst>
          </p:cNvPr>
          <p:cNvSpPr/>
          <p:nvPr/>
        </p:nvSpPr>
        <p:spPr>
          <a:xfrm>
            <a:off x="5990043" y="3199537"/>
            <a:ext cx="4931957" cy="4308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2200" b="0" cap="none" spc="0" dirty="0">
                <a:ln w="0"/>
                <a:solidFill>
                  <a:schemeClr val="tx1"/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Autoevaluación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99EC5FBD-2ABC-4F45-8FA3-7B357900B04D}"/>
              </a:ext>
            </a:extLst>
          </p:cNvPr>
          <p:cNvSpPr/>
          <p:nvPr/>
        </p:nvSpPr>
        <p:spPr>
          <a:xfrm>
            <a:off x="1280969" y="1769546"/>
            <a:ext cx="493195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chemeClr val="tx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Registro</a:t>
            </a:r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45A848FD-ABCB-486A-9D5A-FAB288040086}"/>
              </a:ext>
            </a:extLst>
          </p:cNvPr>
          <p:cNvSpPr/>
          <p:nvPr/>
        </p:nvSpPr>
        <p:spPr>
          <a:xfrm>
            <a:off x="2045147" y="2414383"/>
            <a:ext cx="3403600" cy="50814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>
                    <a:lumMod val="75000"/>
                  </a:schemeClr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Ingrese su Nombre</a:t>
            </a:r>
            <a:endParaRPr lang="es-VE" dirty="0">
              <a:solidFill>
                <a:schemeClr val="bg1">
                  <a:lumMod val="75000"/>
                </a:schemeClr>
              </a:solidFill>
              <a:latin typeface="Trebuchet MS" panose="020B0603020202020204" pitchFamily="34" charset="0"/>
              <a:ea typeface="MS UI Gothic" panose="020B0600070205080204" pitchFamily="34" charset="-128"/>
            </a:endParaRPr>
          </a:p>
        </p:txBody>
      </p:sp>
      <p:sp>
        <p:nvSpPr>
          <p:cNvPr id="33" name="Rectángulo: esquinas redondeadas 32">
            <a:extLst>
              <a:ext uri="{FF2B5EF4-FFF2-40B4-BE49-F238E27FC236}">
                <a16:creationId xmlns:a16="http://schemas.microsoft.com/office/drawing/2014/main" id="{867435D1-15F9-4DF7-971F-32B601E2F2EF}"/>
              </a:ext>
            </a:extLst>
          </p:cNvPr>
          <p:cNvSpPr/>
          <p:nvPr/>
        </p:nvSpPr>
        <p:spPr>
          <a:xfrm>
            <a:off x="4013200" y="4414138"/>
            <a:ext cx="1435547" cy="508142"/>
          </a:xfrm>
          <a:prstGeom prst="roundRect">
            <a:avLst/>
          </a:prstGeom>
          <a:solidFill>
            <a:srgbClr val="0DB02B"/>
          </a:solidFill>
          <a:ln>
            <a:solidFill>
              <a:srgbClr val="0DB02B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atin typeface="Trebuchet MS" panose="020B0603020202020204" pitchFamily="34" charset="0"/>
                <a:ea typeface="MS UI Gothic" panose="020B0600070205080204" pitchFamily="34" charset="-128"/>
              </a:rPr>
              <a:t>Entrar</a:t>
            </a:r>
            <a:endParaRPr lang="es-VE" dirty="0">
              <a:latin typeface="Trebuchet MS" panose="020B0603020202020204" pitchFamily="34" charset="0"/>
              <a:ea typeface="MS UI Gothic" panose="020B0600070205080204" pitchFamily="34" charset="-128"/>
            </a:endParaRP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81EB4FB7-90D1-449B-A655-C15D2FA75758}"/>
              </a:ext>
            </a:extLst>
          </p:cNvPr>
          <p:cNvSpPr/>
          <p:nvPr/>
        </p:nvSpPr>
        <p:spPr>
          <a:xfrm>
            <a:off x="2045147" y="3080968"/>
            <a:ext cx="3403600" cy="50814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>
                    <a:lumMod val="75000"/>
                  </a:schemeClr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Ingrese su Apellido</a:t>
            </a:r>
            <a:endParaRPr lang="es-VE" dirty="0">
              <a:solidFill>
                <a:schemeClr val="bg1">
                  <a:lumMod val="75000"/>
                </a:schemeClr>
              </a:solidFill>
              <a:latin typeface="Trebuchet MS" panose="020B0603020202020204" pitchFamily="34" charset="0"/>
              <a:ea typeface="MS UI Gothic" panose="020B0600070205080204" pitchFamily="34" charset="-128"/>
            </a:endParaRP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63F25BE8-59E3-4E4B-9CC1-D2F7801A7361}"/>
              </a:ext>
            </a:extLst>
          </p:cNvPr>
          <p:cNvSpPr/>
          <p:nvPr/>
        </p:nvSpPr>
        <p:spPr>
          <a:xfrm>
            <a:off x="2045147" y="3747553"/>
            <a:ext cx="3403600" cy="50814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>
                    <a:lumMod val="75000"/>
                  </a:schemeClr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Ingrese su Correo BOD</a:t>
            </a:r>
            <a:endParaRPr lang="es-VE" dirty="0">
              <a:solidFill>
                <a:schemeClr val="bg1">
                  <a:lumMod val="75000"/>
                </a:schemeClr>
              </a:solidFill>
              <a:latin typeface="Trebuchet MS" panose="020B0603020202020204" pitchFamily="34" charset="0"/>
              <a:ea typeface="MS UI Gothic" panose="020B0600070205080204" pitchFamily="34" charset="-128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B92A9125-E72A-4F98-A27C-21E17DD93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0" y="1276661"/>
            <a:ext cx="894433" cy="615436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820F9A0-CCCA-415E-BB78-B87906E5E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0958" y="2245225"/>
            <a:ext cx="1370126" cy="94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014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13671766-F625-43D9-AEE6-BC32EA547E6A}"/>
              </a:ext>
            </a:extLst>
          </p:cNvPr>
          <p:cNvSpPr/>
          <p:nvPr/>
        </p:nvSpPr>
        <p:spPr>
          <a:xfrm>
            <a:off x="2290899" y="375650"/>
            <a:ext cx="7610203" cy="8355755"/>
          </a:xfrm>
          <a:prstGeom prst="roundRect">
            <a:avLst>
              <a:gd name="adj" fmla="val 9439"/>
            </a:avLst>
          </a:prstGeom>
          <a:solidFill>
            <a:schemeClr val="bg1">
              <a:alpha val="8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D153A9D9-6F4B-4E23-8C08-1162E1A9D283}"/>
              </a:ext>
            </a:extLst>
          </p:cNvPr>
          <p:cNvSpPr/>
          <p:nvPr/>
        </p:nvSpPr>
        <p:spPr>
          <a:xfrm>
            <a:off x="2290899" y="364500"/>
            <a:ext cx="7610203" cy="1631568"/>
          </a:xfrm>
          <a:custGeom>
            <a:avLst/>
            <a:gdLst>
              <a:gd name="connsiteX0" fmla="*/ 505295 w 6480000"/>
              <a:gd name="connsiteY0" fmla="*/ 0 h 1563980"/>
              <a:gd name="connsiteX1" fmla="*/ 5974705 w 6480000"/>
              <a:gd name="connsiteY1" fmla="*/ 0 h 1563980"/>
              <a:gd name="connsiteX2" fmla="*/ 6480000 w 6480000"/>
              <a:gd name="connsiteY2" fmla="*/ 505295 h 1563980"/>
              <a:gd name="connsiteX3" fmla="*/ 6475152 w 6480000"/>
              <a:gd name="connsiteY3" fmla="*/ 553390 h 1563980"/>
              <a:gd name="connsiteX4" fmla="*/ 6480000 w 6480000"/>
              <a:gd name="connsiteY4" fmla="*/ 553390 h 1563980"/>
              <a:gd name="connsiteX5" fmla="*/ 6480000 w 6480000"/>
              <a:gd name="connsiteY5" fmla="*/ 1563980 h 1563980"/>
              <a:gd name="connsiteX6" fmla="*/ 0 w 6480000"/>
              <a:gd name="connsiteY6" fmla="*/ 1563980 h 1563980"/>
              <a:gd name="connsiteX7" fmla="*/ 0 w 6480000"/>
              <a:gd name="connsiteY7" fmla="*/ 553390 h 1563980"/>
              <a:gd name="connsiteX8" fmla="*/ 4849 w 6480000"/>
              <a:gd name="connsiteY8" fmla="*/ 553390 h 1563980"/>
              <a:gd name="connsiteX9" fmla="*/ 0 w 6480000"/>
              <a:gd name="connsiteY9" fmla="*/ 505295 h 1563980"/>
              <a:gd name="connsiteX10" fmla="*/ 505295 w 6480000"/>
              <a:gd name="connsiteY10" fmla="*/ 0 h 1563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80000" h="1563980">
                <a:moveTo>
                  <a:pt x="505295" y="0"/>
                </a:moveTo>
                <a:lnTo>
                  <a:pt x="5974705" y="0"/>
                </a:lnTo>
                <a:cubicBezTo>
                  <a:pt x="6253772" y="0"/>
                  <a:pt x="6480000" y="226228"/>
                  <a:pt x="6480000" y="505295"/>
                </a:cubicBezTo>
                <a:lnTo>
                  <a:pt x="6475152" y="553390"/>
                </a:lnTo>
                <a:lnTo>
                  <a:pt x="6480000" y="553390"/>
                </a:lnTo>
                <a:lnTo>
                  <a:pt x="6480000" y="1563980"/>
                </a:lnTo>
                <a:lnTo>
                  <a:pt x="0" y="1563980"/>
                </a:lnTo>
                <a:lnTo>
                  <a:pt x="0" y="553390"/>
                </a:lnTo>
                <a:lnTo>
                  <a:pt x="4849" y="553390"/>
                </a:lnTo>
                <a:lnTo>
                  <a:pt x="0" y="505295"/>
                </a:lnTo>
                <a:cubicBezTo>
                  <a:pt x="0" y="226228"/>
                  <a:pt x="226228" y="0"/>
                  <a:pt x="505295" y="0"/>
                </a:cubicBezTo>
                <a:close/>
              </a:path>
            </a:pathLst>
          </a:custGeom>
          <a:solidFill>
            <a:srgbClr val="0DB02B"/>
          </a:solidFill>
          <a:ln>
            <a:solidFill>
              <a:srgbClr val="0DB0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VE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1834CE1-D9E7-4B2A-B093-3F18DF684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86" b="100000" l="1384" r="99654">
                        <a14:foregroundMark x1="2768" y1="32571" x2="3806" y2="83429"/>
                        <a14:foregroundMark x1="9689" y1="94286" x2="20069" y2="93714"/>
                        <a14:foregroundMark x1="68858" y1="29143" x2="75779" y2="26857"/>
                        <a14:foregroundMark x1="65744" y1="16000" x2="69204" y2="15429"/>
                        <a14:foregroundMark x1="83045" y1="2857" x2="83045" y2="2857"/>
                        <a14:foregroundMark x1="95848" y1="56000" x2="95848" y2="56000"/>
                        <a14:foregroundMark x1="9343" y1="54857" x2="13495" y2="54286"/>
                        <a14:foregroundMark x1="13495" y1="98857" x2="18685" y2="99429"/>
                        <a14:foregroundMark x1="4844" y1="44571" x2="8997" y2="58286"/>
                        <a14:foregroundMark x1="60208" y1="23429" x2="62284" y2="38857"/>
                        <a14:foregroundMark x1="67474" y1="37143" x2="82007" y2="24000"/>
                        <a14:foregroundMark x1="81315" y1="26857" x2="74048" y2="41143"/>
                        <a14:foregroundMark x1="71972" y1="23429" x2="80277" y2="10286"/>
                        <a14:foregroundMark x1="85467" y1="50286" x2="85467" y2="50286"/>
                        <a14:foregroundMark x1="80623" y1="49714" x2="80623" y2="49714"/>
                        <a14:foregroundMark x1="74394" y1="63429" x2="74394" y2="63429"/>
                        <a14:foregroundMark x1="73356" y1="74857" x2="73356" y2="74857"/>
                        <a14:foregroundMark x1="73356" y1="81143" x2="73356" y2="81143"/>
                        <a14:foregroundMark x1="74740" y1="84571" x2="74740" y2="84571"/>
                        <a14:foregroundMark x1="77855" y1="88000" x2="77855" y2="88000"/>
                        <a14:foregroundMark x1="83045" y1="90857" x2="83737" y2="91429"/>
                        <a14:foregroundMark x1="88927" y1="92571" x2="89273" y2="92571"/>
                        <a14:foregroundMark x1="91696" y1="91429" x2="91696" y2="91429"/>
                        <a14:foregroundMark x1="95502" y1="85714" x2="95502" y2="85714"/>
                        <a14:foregroundMark x1="96540" y1="80000" x2="96540" y2="80000"/>
                        <a14:foregroundMark x1="96540" y1="72571" x2="96540" y2="72571"/>
                        <a14:foregroundMark x1="96886" y1="68000" x2="96886" y2="68000"/>
                        <a14:foregroundMark x1="96540" y1="50286" x2="96540" y2="502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82164" y="458704"/>
            <a:ext cx="1627671" cy="985614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49B27278-44F0-4042-97C4-6BEAB9C53919}"/>
              </a:ext>
            </a:extLst>
          </p:cNvPr>
          <p:cNvSpPr/>
          <p:nvPr/>
        </p:nvSpPr>
        <p:spPr>
          <a:xfrm>
            <a:off x="3630019" y="1482892"/>
            <a:ext cx="4931957" cy="4308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2200" b="0" cap="none" spc="0" dirty="0">
                <a:ln w="0">
                  <a:noFill/>
                </a:ln>
                <a:solidFill>
                  <a:schemeClr val="bg1"/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Autoevaluación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5C434232-A772-4FDB-9900-A955C97FFFF7}"/>
              </a:ext>
            </a:extLst>
          </p:cNvPr>
          <p:cNvSpPr/>
          <p:nvPr/>
        </p:nvSpPr>
        <p:spPr>
          <a:xfrm>
            <a:off x="3265719" y="2475421"/>
            <a:ext cx="5164603" cy="579862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latin typeface="Trebuchet MS" panose="020B0603020202020204" pitchFamily="34" charset="0"/>
              </a:rPr>
              <a:t>      </a:t>
            </a:r>
            <a:r>
              <a:rPr lang="en-US" sz="2400" dirty="0" err="1">
                <a:latin typeface="Trebuchet MS" panose="020B0603020202020204" pitchFamily="34" charset="0"/>
              </a:rPr>
              <a:t>Riesgo</a:t>
            </a:r>
            <a:r>
              <a:rPr lang="en-US" sz="2400" dirty="0">
                <a:latin typeface="Trebuchet MS" panose="020B0603020202020204" pitchFamily="34" charset="0"/>
              </a:rPr>
              <a:t> Personal</a:t>
            </a:r>
            <a:endParaRPr lang="es-VE" sz="2400" dirty="0">
              <a:latin typeface="Trebuchet MS" panose="020B0603020202020204" pitchFamily="34" charset="0"/>
            </a:endParaRPr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51F9953E-DB0B-474C-AA5C-ED7F0F15D595}"/>
              </a:ext>
            </a:extLst>
          </p:cNvPr>
          <p:cNvSpPr/>
          <p:nvPr/>
        </p:nvSpPr>
        <p:spPr>
          <a:xfrm>
            <a:off x="3265719" y="3728510"/>
            <a:ext cx="5164603" cy="579862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latin typeface="Trebuchet MS" panose="020B0603020202020204" pitchFamily="34" charset="0"/>
              </a:rPr>
              <a:t>      </a:t>
            </a:r>
            <a:r>
              <a:rPr lang="en-US" sz="2400" dirty="0" err="1">
                <a:latin typeface="Trebuchet MS" panose="020B0603020202020204" pitchFamily="34" charset="0"/>
              </a:rPr>
              <a:t>Riesgo</a:t>
            </a:r>
            <a:r>
              <a:rPr lang="en-US" sz="2400" dirty="0">
                <a:latin typeface="Trebuchet MS" panose="020B0603020202020204" pitchFamily="34" charset="0"/>
              </a:rPr>
              <a:t> de </a:t>
            </a:r>
            <a:r>
              <a:rPr lang="es-VE" sz="2400" dirty="0">
                <a:latin typeface="Trebuchet MS" panose="020B0603020202020204" pitchFamily="34" charset="0"/>
              </a:rPr>
              <a:t>Procesos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33A243B6-66BE-47F0-9157-8AA9F14F65A0}"/>
              </a:ext>
            </a:extLst>
          </p:cNvPr>
          <p:cNvSpPr/>
          <p:nvPr/>
        </p:nvSpPr>
        <p:spPr>
          <a:xfrm>
            <a:off x="7921143" y="3514972"/>
            <a:ext cx="1010506" cy="1006937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FBA6AD49-DDF5-4793-B7F5-BDE40A45118F}"/>
              </a:ext>
            </a:extLst>
          </p:cNvPr>
          <p:cNvSpPr/>
          <p:nvPr/>
        </p:nvSpPr>
        <p:spPr>
          <a:xfrm>
            <a:off x="3265719" y="4944092"/>
            <a:ext cx="5051024" cy="579862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latin typeface="Trebuchet MS" panose="020B0603020202020204" pitchFamily="34" charset="0"/>
              </a:rPr>
              <a:t>      </a:t>
            </a:r>
            <a:r>
              <a:rPr lang="en-US" sz="2400" dirty="0" err="1">
                <a:latin typeface="Trebuchet MS" panose="020B0603020202020204" pitchFamily="34" charset="0"/>
              </a:rPr>
              <a:t>Riesgo</a:t>
            </a:r>
            <a:r>
              <a:rPr lang="en-US" sz="2400" dirty="0">
                <a:latin typeface="Trebuchet MS" panose="020B0603020202020204" pitchFamily="34" charset="0"/>
              </a:rPr>
              <a:t> de </a:t>
            </a:r>
            <a:r>
              <a:rPr lang="en-US" sz="2400" dirty="0" err="1">
                <a:latin typeface="Trebuchet MS" panose="020B0603020202020204" pitchFamily="34" charset="0"/>
              </a:rPr>
              <a:t>Sistemas</a:t>
            </a:r>
            <a:endParaRPr lang="es-VE" sz="2400" dirty="0">
              <a:latin typeface="Trebuchet MS" panose="020B0603020202020204" pitchFamily="34" charset="0"/>
            </a:endParaRP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13700474-FC87-4FC4-BD7F-90CBC9F17F1A}"/>
              </a:ext>
            </a:extLst>
          </p:cNvPr>
          <p:cNvSpPr/>
          <p:nvPr/>
        </p:nvSpPr>
        <p:spPr>
          <a:xfrm>
            <a:off x="7921143" y="4730554"/>
            <a:ext cx="1010506" cy="1006937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3" name="Rectángulo: esquinas redondeadas 32">
            <a:extLst>
              <a:ext uri="{FF2B5EF4-FFF2-40B4-BE49-F238E27FC236}">
                <a16:creationId xmlns:a16="http://schemas.microsoft.com/office/drawing/2014/main" id="{29B21D1F-7C71-47F2-8AB8-42B39DE35EA1}"/>
              </a:ext>
            </a:extLst>
          </p:cNvPr>
          <p:cNvSpPr/>
          <p:nvPr/>
        </p:nvSpPr>
        <p:spPr>
          <a:xfrm>
            <a:off x="3265719" y="6170952"/>
            <a:ext cx="5051024" cy="579862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latin typeface="Trebuchet MS" panose="020B0603020202020204" pitchFamily="34" charset="0"/>
              </a:rPr>
              <a:t>      </a:t>
            </a:r>
            <a:r>
              <a:rPr lang="en-US" sz="2400" dirty="0" err="1">
                <a:latin typeface="Trebuchet MS" panose="020B0603020202020204" pitchFamily="34" charset="0"/>
              </a:rPr>
              <a:t>Riesgo</a:t>
            </a:r>
            <a:r>
              <a:rPr lang="en-US" sz="2400" dirty="0">
                <a:latin typeface="Trebuchet MS" panose="020B0603020202020204" pitchFamily="34" charset="0"/>
              </a:rPr>
              <a:t> de </a:t>
            </a:r>
            <a:r>
              <a:rPr lang="en-US" sz="2400" dirty="0" err="1">
                <a:latin typeface="Trebuchet MS" panose="020B0603020202020204" pitchFamily="34" charset="0"/>
              </a:rPr>
              <a:t>Factores</a:t>
            </a:r>
            <a:r>
              <a:rPr lang="en-US" sz="2400" dirty="0"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latin typeface="Trebuchet MS" panose="020B0603020202020204" pitchFamily="34" charset="0"/>
              </a:rPr>
              <a:t>Externos</a:t>
            </a:r>
            <a:endParaRPr lang="es-VE" sz="2400" dirty="0">
              <a:latin typeface="Trebuchet MS" panose="020B0603020202020204" pitchFamily="34" charset="0"/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9D5E70B7-3B87-481E-9008-19B0BA77D644}"/>
              </a:ext>
            </a:extLst>
          </p:cNvPr>
          <p:cNvSpPr/>
          <p:nvPr/>
        </p:nvSpPr>
        <p:spPr>
          <a:xfrm>
            <a:off x="7921143" y="5957415"/>
            <a:ext cx="1010506" cy="1006937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5" name="Rectángulo: esquinas redondeadas 34">
            <a:extLst>
              <a:ext uri="{FF2B5EF4-FFF2-40B4-BE49-F238E27FC236}">
                <a16:creationId xmlns:a16="http://schemas.microsoft.com/office/drawing/2014/main" id="{8D312E3D-C203-493F-9050-D35A857ADAE4}"/>
              </a:ext>
            </a:extLst>
          </p:cNvPr>
          <p:cNvSpPr/>
          <p:nvPr/>
        </p:nvSpPr>
        <p:spPr>
          <a:xfrm>
            <a:off x="3265719" y="7381285"/>
            <a:ext cx="5164603" cy="579862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latin typeface="Trebuchet MS" panose="020B0603020202020204" pitchFamily="34" charset="0"/>
              </a:rPr>
              <a:t>      </a:t>
            </a:r>
            <a:r>
              <a:rPr lang="en-US" sz="2400" dirty="0" err="1">
                <a:latin typeface="Trebuchet MS" panose="020B0603020202020204" pitchFamily="34" charset="0"/>
              </a:rPr>
              <a:t>Riesgo</a:t>
            </a:r>
            <a:r>
              <a:rPr lang="en-US" sz="2400" dirty="0"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latin typeface="Trebuchet MS" panose="020B0603020202020204" pitchFamily="34" charset="0"/>
              </a:rPr>
              <a:t>Reputacional</a:t>
            </a:r>
            <a:r>
              <a:rPr lang="en-US" sz="2400" dirty="0">
                <a:latin typeface="Trebuchet MS" panose="020B0603020202020204" pitchFamily="34" charset="0"/>
              </a:rPr>
              <a:t> y Legal </a:t>
            </a:r>
            <a:endParaRPr lang="es-VE" sz="2400" dirty="0">
              <a:latin typeface="Trebuchet MS" panose="020B0603020202020204" pitchFamily="34" charset="0"/>
            </a:endParaRP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77BD0CA3-AE9A-4EF7-AEA7-EE2B620CF9BD}"/>
              </a:ext>
            </a:extLst>
          </p:cNvPr>
          <p:cNvSpPr/>
          <p:nvPr/>
        </p:nvSpPr>
        <p:spPr>
          <a:xfrm>
            <a:off x="7921143" y="7167747"/>
            <a:ext cx="1010506" cy="1006937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E28FBA54-A7EC-4278-98D1-000E71F32A8C}"/>
              </a:ext>
            </a:extLst>
          </p:cNvPr>
          <p:cNvSpPr/>
          <p:nvPr/>
        </p:nvSpPr>
        <p:spPr>
          <a:xfrm>
            <a:off x="3371605" y="2484242"/>
            <a:ext cx="52017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0" cap="none" spc="0" dirty="0">
                <a:ln w="0">
                  <a:noFill/>
                </a:ln>
                <a:solidFill>
                  <a:srgbClr val="FFC000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DE6458A1-FAFA-4567-88F3-FB6D755E866A}"/>
              </a:ext>
            </a:extLst>
          </p:cNvPr>
          <p:cNvSpPr/>
          <p:nvPr/>
        </p:nvSpPr>
        <p:spPr>
          <a:xfrm>
            <a:off x="3371605" y="3741896"/>
            <a:ext cx="52017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dirty="0">
                <a:ln w="0">
                  <a:noFill/>
                </a:ln>
                <a:solidFill>
                  <a:srgbClr val="FFC000"/>
                </a:solidFill>
                <a:latin typeface="Arial Black" panose="020B0A04020102020204" pitchFamily="34" charset="0"/>
              </a:rPr>
              <a:t>2</a:t>
            </a:r>
            <a:endParaRPr lang="es-ES" sz="3200" b="0" cap="none" spc="0" dirty="0">
              <a:ln w="0">
                <a:noFill/>
              </a:ln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899488F1-BD77-41C8-9AC7-73B51A031740}"/>
              </a:ext>
            </a:extLst>
          </p:cNvPr>
          <p:cNvSpPr/>
          <p:nvPr/>
        </p:nvSpPr>
        <p:spPr>
          <a:xfrm>
            <a:off x="3371605" y="4958868"/>
            <a:ext cx="52017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dirty="0">
                <a:ln w="0">
                  <a:noFill/>
                </a:ln>
                <a:solidFill>
                  <a:srgbClr val="FFC000"/>
                </a:solidFill>
                <a:latin typeface="Arial Black" panose="020B0A04020102020204" pitchFamily="34" charset="0"/>
              </a:rPr>
              <a:t>3</a:t>
            </a:r>
            <a:endParaRPr lang="es-ES" sz="3200" b="0" cap="none" spc="0" dirty="0">
              <a:ln w="0">
                <a:noFill/>
              </a:ln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71850503-1438-422B-B515-4603313054AC}"/>
              </a:ext>
            </a:extLst>
          </p:cNvPr>
          <p:cNvSpPr/>
          <p:nvPr/>
        </p:nvSpPr>
        <p:spPr>
          <a:xfrm>
            <a:off x="3371605" y="6184520"/>
            <a:ext cx="52017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dirty="0">
                <a:ln w="0">
                  <a:noFill/>
                </a:ln>
                <a:solidFill>
                  <a:srgbClr val="FFC000"/>
                </a:solidFill>
                <a:latin typeface="Arial Black" panose="020B0A04020102020204" pitchFamily="34" charset="0"/>
              </a:rPr>
              <a:t>4</a:t>
            </a:r>
            <a:endParaRPr lang="es-ES" sz="3200" b="0" cap="none" spc="0" dirty="0">
              <a:ln w="0">
                <a:noFill/>
              </a:ln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3A9AAAC0-90B9-44B8-9B48-8B4DA2C03230}"/>
              </a:ext>
            </a:extLst>
          </p:cNvPr>
          <p:cNvSpPr/>
          <p:nvPr/>
        </p:nvSpPr>
        <p:spPr>
          <a:xfrm>
            <a:off x="3371605" y="7407728"/>
            <a:ext cx="52017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dirty="0">
                <a:ln w="0">
                  <a:noFill/>
                </a:ln>
                <a:solidFill>
                  <a:srgbClr val="FFC000"/>
                </a:solidFill>
                <a:latin typeface="Arial Black" panose="020B0A04020102020204" pitchFamily="34" charset="0"/>
              </a:rPr>
              <a:t>5</a:t>
            </a:r>
            <a:endParaRPr lang="es-ES" sz="3200" b="0" cap="none" spc="0" dirty="0">
              <a:ln w="0">
                <a:noFill/>
              </a:ln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80CCA0B-1858-4ED3-AD58-5FC98E852C4D}"/>
              </a:ext>
            </a:extLst>
          </p:cNvPr>
          <p:cNvSpPr/>
          <p:nvPr/>
        </p:nvSpPr>
        <p:spPr>
          <a:xfrm>
            <a:off x="7921143" y="2261883"/>
            <a:ext cx="1010506" cy="1006937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E3776D27-D011-49A8-972D-941CEF222154}"/>
              </a:ext>
            </a:extLst>
          </p:cNvPr>
          <p:cNvSpPr/>
          <p:nvPr/>
        </p:nvSpPr>
        <p:spPr>
          <a:xfrm>
            <a:off x="9523451" y="1643101"/>
            <a:ext cx="395146" cy="367812"/>
          </a:xfrm>
          <a:prstGeom prst="rect">
            <a:avLst/>
          </a:prstGeom>
          <a:solidFill>
            <a:srgbClr val="FFC00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s-ES" sz="2800" b="0" cap="none" spc="0" dirty="0">
              <a:ln w="0">
                <a:noFill/>
              </a:ln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609B872-8A82-4060-A74F-10172E510E1D}"/>
              </a:ext>
            </a:extLst>
          </p:cNvPr>
          <p:cNvSpPr txBox="1"/>
          <p:nvPr/>
        </p:nvSpPr>
        <p:spPr>
          <a:xfrm>
            <a:off x="9582366" y="1630400"/>
            <a:ext cx="2792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?</a:t>
            </a:r>
            <a:endParaRPr lang="es-VE" sz="20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22B1E2A-FA81-4B5B-A0B2-389DDA587DB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3902" t="23958" r="54726" b="19453"/>
          <a:stretch/>
        </p:blipFill>
        <p:spPr>
          <a:xfrm>
            <a:off x="11304965" y="0"/>
            <a:ext cx="3824869" cy="3880853"/>
          </a:xfrm>
          <a:prstGeom prst="rect">
            <a:avLst/>
          </a:prstGeom>
        </p:spPr>
      </p:pic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920CF463-31C0-4E76-BFB1-DC241B2CAC0C}"/>
              </a:ext>
            </a:extLst>
          </p:cNvPr>
          <p:cNvCxnSpPr>
            <a:cxnSpLocks/>
            <a:stCxn id="26" idx="3"/>
            <a:endCxn id="4" idx="1"/>
          </p:cNvCxnSpPr>
          <p:nvPr/>
        </p:nvCxnSpPr>
        <p:spPr>
          <a:xfrm>
            <a:off x="9918597" y="1827007"/>
            <a:ext cx="1386368" cy="1134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569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a libre: forma 6">
            <a:extLst>
              <a:ext uri="{FF2B5EF4-FFF2-40B4-BE49-F238E27FC236}">
                <a16:creationId xmlns:a16="http://schemas.microsoft.com/office/drawing/2014/main" id="{658C1ED1-29C2-42CF-949F-4F8500A0D175}"/>
              </a:ext>
            </a:extLst>
          </p:cNvPr>
          <p:cNvSpPr/>
          <p:nvPr/>
        </p:nvSpPr>
        <p:spPr>
          <a:xfrm>
            <a:off x="1187450" y="673100"/>
            <a:ext cx="9817100" cy="1244600"/>
          </a:xfrm>
          <a:custGeom>
            <a:avLst/>
            <a:gdLst>
              <a:gd name="connsiteX0" fmla="*/ 173570 w 9817100"/>
              <a:gd name="connsiteY0" fmla="*/ 0 h 1041400"/>
              <a:gd name="connsiteX1" fmla="*/ 9643530 w 9817100"/>
              <a:gd name="connsiteY1" fmla="*/ 0 h 1041400"/>
              <a:gd name="connsiteX2" fmla="*/ 9817100 w 9817100"/>
              <a:gd name="connsiteY2" fmla="*/ 173570 h 1041400"/>
              <a:gd name="connsiteX3" fmla="*/ 9817100 w 9817100"/>
              <a:gd name="connsiteY3" fmla="*/ 368300 h 1041400"/>
              <a:gd name="connsiteX4" fmla="*/ 9817100 w 9817100"/>
              <a:gd name="connsiteY4" fmla="*/ 867830 h 1041400"/>
              <a:gd name="connsiteX5" fmla="*/ 9817100 w 9817100"/>
              <a:gd name="connsiteY5" fmla="*/ 1041400 h 1041400"/>
              <a:gd name="connsiteX6" fmla="*/ 9643530 w 9817100"/>
              <a:gd name="connsiteY6" fmla="*/ 1041400 h 1041400"/>
              <a:gd name="connsiteX7" fmla="*/ 173570 w 9817100"/>
              <a:gd name="connsiteY7" fmla="*/ 1041400 h 1041400"/>
              <a:gd name="connsiteX8" fmla="*/ 0 w 9817100"/>
              <a:gd name="connsiteY8" fmla="*/ 1041400 h 1041400"/>
              <a:gd name="connsiteX9" fmla="*/ 0 w 9817100"/>
              <a:gd name="connsiteY9" fmla="*/ 867830 h 1041400"/>
              <a:gd name="connsiteX10" fmla="*/ 0 w 9817100"/>
              <a:gd name="connsiteY10" fmla="*/ 368300 h 1041400"/>
              <a:gd name="connsiteX11" fmla="*/ 0 w 9817100"/>
              <a:gd name="connsiteY11" fmla="*/ 173570 h 1041400"/>
              <a:gd name="connsiteX12" fmla="*/ 173570 w 9817100"/>
              <a:gd name="connsiteY12" fmla="*/ 0 h 104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817100" h="1041400">
                <a:moveTo>
                  <a:pt x="173570" y="0"/>
                </a:moveTo>
                <a:lnTo>
                  <a:pt x="9643530" y="0"/>
                </a:lnTo>
                <a:cubicBezTo>
                  <a:pt x="9739390" y="0"/>
                  <a:pt x="9817100" y="77710"/>
                  <a:pt x="9817100" y="173570"/>
                </a:cubicBezTo>
                <a:lnTo>
                  <a:pt x="9817100" y="368300"/>
                </a:lnTo>
                <a:lnTo>
                  <a:pt x="9817100" y="867830"/>
                </a:lnTo>
                <a:lnTo>
                  <a:pt x="9817100" y="1041400"/>
                </a:lnTo>
                <a:lnTo>
                  <a:pt x="9643530" y="1041400"/>
                </a:lnTo>
                <a:lnTo>
                  <a:pt x="173570" y="1041400"/>
                </a:lnTo>
                <a:lnTo>
                  <a:pt x="0" y="1041400"/>
                </a:lnTo>
                <a:lnTo>
                  <a:pt x="0" y="867830"/>
                </a:lnTo>
                <a:lnTo>
                  <a:pt x="0" y="368300"/>
                </a:lnTo>
                <a:lnTo>
                  <a:pt x="0" y="173570"/>
                </a:lnTo>
                <a:cubicBezTo>
                  <a:pt x="0" y="77710"/>
                  <a:pt x="77710" y="0"/>
                  <a:pt x="1735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VE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BF8DB77-2A4C-4AA7-8D6B-8CE77F02FB0B}"/>
              </a:ext>
            </a:extLst>
          </p:cNvPr>
          <p:cNvSpPr/>
          <p:nvPr/>
        </p:nvSpPr>
        <p:spPr>
          <a:xfrm>
            <a:off x="1187450" y="1917699"/>
            <a:ext cx="9817100" cy="10815321"/>
          </a:xfrm>
          <a:prstGeom prst="rect">
            <a:avLst/>
          </a:prstGeom>
          <a:solidFill>
            <a:schemeClr val="bg1">
              <a:lumMod val="85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00456ECB-8FE1-4D43-A45D-80F67BE5D109}"/>
              </a:ext>
            </a:extLst>
          </p:cNvPr>
          <p:cNvSpPr/>
          <p:nvPr/>
        </p:nvSpPr>
        <p:spPr>
          <a:xfrm>
            <a:off x="3984303" y="941457"/>
            <a:ext cx="445025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000" b="0" cap="none" spc="0" dirty="0">
                <a:ln w="0"/>
                <a:solidFill>
                  <a:schemeClr val="tx1"/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Riesgo de Personal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7EF3A8F7-5E5B-430B-8B8C-83F8702C8385}"/>
              </a:ext>
            </a:extLst>
          </p:cNvPr>
          <p:cNvSpPr/>
          <p:nvPr/>
        </p:nvSpPr>
        <p:spPr>
          <a:xfrm>
            <a:off x="1744662" y="2087071"/>
            <a:ext cx="8702675" cy="178510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s-ES" sz="2000" b="0" cap="none" spc="0" dirty="0">
                <a:ln w="0"/>
                <a:solidFill>
                  <a:schemeClr val="tx1"/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	</a:t>
            </a:r>
            <a:r>
              <a:rPr lang="es-ES" sz="2200" b="0" cap="none" spc="0" dirty="0">
                <a:ln w="0"/>
                <a:solidFill>
                  <a:schemeClr val="tx1"/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Riesgos Operativos derivados de violaciones intencionales de las normativas internas o de las leyes por parte del personal interno; fallas en la Administración o gerencia del RRHH; omisiones en el cumplimiento de las relaciones contractuales con los empleados; etc.</a:t>
            </a:r>
          </a:p>
        </p:txBody>
      </p:sp>
      <p:graphicFrame>
        <p:nvGraphicFramePr>
          <p:cNvPr id="13" name="Tabla 13">
            <a:extLst>
              <a:ext uri="{FF2B5EF4-FFF2-40B4-BE49-F238E27FC236}">
                <a16:creationId xmlns:a16="http://schemas.microsoft.com/office/drawing/2014/main" id="{D410545C-DF46-4FF5-AC69-7307297353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269178"/>
              </p:ext>
            </p:extLst>
          </p:nvPr>
        </p:nvGraphicFramePr>
        <p:xfrm>
          <a:off x="1806561" y="4025900"/>
          <a:ext cx="8640776" cy="3172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032639">
                  <a:extLst>
                    <a:ext uri="{9D8B030D-6E8A-4147-A177-3AD203B41FA5}">
                      <a16:colId xmlns:a16="http://schemas.microsoft.com/office/drawing/2014/main" val="1563287205"/>
                    </a:ext>
                  </a:extLst>
                </a:gridCol>
                <a:gridCol w="1608137">
                  <a:extLst>
                    <a:ext uri="{9D8B030D-6E8A-4147-A177-3AD203B41FA5}">
                      <a16:colId xmlns:a16="http://schemas.microsoft.com/office/drawing/2014/main" val="4119537245"/>
                    </a:ext>
                  </a:extLst>
                </a:gridCol>
              </a:tblGrid>
              <a:tr h="673100">
                <a:tc gridSpan="2">
                  <a:txBody>
                    <a:bodyPr/>
                    <a:lstStyle/>
                    <a:p>
                      <a:pPr algn="ctr"/>
                      <a:r>
                        <a:rPr lang="es-ES" sz="2200" b="1" dirty="0">
                          <a:solidFill>
                            <a:schemeClr val="bg1"/>
                          </a:solidFill>
                        </a:rPr>
                        <a:t>Captación y Capacitación del Personal</a:t>
                      </a:r>
                      <a:endParaRPr lang="es-VE" sz="2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V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990353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r>
                        <a:rPr lang="es-ES" sz="1100" dirty="0">
                          <a:latin typeface="Trebuchet MS" panose="020B0603020202020204" pitchFamily="34" charset="0"/>
                        </a:rPr>
                        <a:t>Los funcionarios de su unidad cumplen satisfactoriamente con los requerimientos de  experiencia y educación formal para cada cargo.</a:t>
                      </a:r>
                      <a:endParaRPr lang="es-VE" sz="1100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100" b="1" dirty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% de Aceptación</a:t>
                      </a:r>
                      <a:endParaRPr lang="es-VE" sz="1100" b="1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DB0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023885"/>
                  </a:ext>
                </a:extLst>
              </a:tr>
              <a:tr h="336550">
                <a:tc vMerge="1">
                  <a:txBody>
                    <a:bodyPr/>
                    <a:lstStyle/>
                    <a:p>
                      <a:endParaRPr lang="es-V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VE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7474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r>
                        <a:rPr lang="es-ES" sz="1100" dirty="0">
                          <a:latin typeface="Trebuchet MS" panose="020B0603020202020204" pitchFamily="34" charset="0"/>
                        </a:rPr>
                        <a:t>El entrenamiento al personal de nuevo ingreso es adecuado para los cargos asignados a su área.</a:t>
                      </a:r>
                      <a:endParaRPr lang="es-VE" sz="1100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100" b="1" dirty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% de Aceptación</a:t>
                      </a:r>
                      <a:endParaRPr lang="es-VE" sz="1100" b="1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DB0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150880"/>
                  </a:ext>
                </a:extLst>
              </a:tr>
              <a:tr h="336550">
                <a:tc vMerge="1">
                  <a:txBody>
                    <a:bodyPr/>
                    <a:lstStyle/>
                    <a:p>
                      <a:endParaRPr lang="es-V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VE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891895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r>
                        <a:rPr lang="es-ES" sz="1100" dirty="0">
                          <a:latin typeface="Trebuchet MS" panose="020B0603020202020204" pitchFamily="34" charset="0"/>
                        </a:rPr>
                        <a:t>El programa de entrenamiento se ejecuta con la frecuencia necesaria para el mejoramiento del personal.</a:t>
                      </a:r>
                      <a:endParaRPr lang="es-VE" sz="1100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100" b="1" dirty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% de Aceptación</a:t>
                      </a:r>
                      <a:endParaRPr lang="es-VE" sz="1100" b="1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DB0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650310"/>
                  </a:ext>
                </a:extLst>
              </a:tr>
              <a:tr h="336550">
                <a:tc vMerge="1">
                  <a:txBody>
                    <a:bodyPr/>
                    <a:lstStyle/>
                    <a:p>
                      <a:endParaRPr lang="es-V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VE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364578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r>
                        <a:rPr lang="es-ES" sz="1100" dirty="0">
                          <a:latin typeface="Trebuchet MS" panose="020B0603020202020204" pitchFamily="34" charset="0"/>
                        </a:rPr>
                        <a:t>El personal de su área está suficientemente entrenado para atender adecuadamente a los clientes internos o externos.</a:t>
                      </a:r>
                      <a:endParaRPr lang="es-VE" sz="1100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100" b="1" dirty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% de Aceptación</a:t>
                      </a:r>
                      <a:endParaRPr lang="es-VE" sz="1100" b="1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DB0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42233"/>
                  </a:ext>
                </a:extLst>
              </a:tr>
              <a:tr h="336550">
                <a:tc vMerge="1">
                  <a:txBody>
                    <a:bodyPr/>
                    <a:lstStyle/>
                    <a:p>
                      <a:endParaRPr lang="es-V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VE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9102288"/>
                  </a:ext>
                </a:extLst>
              </a:tr>
            </a:tbl>
          </a:graphicData>
        </a:graphic>
      </p:graphicFrame>
      <p:sp>
        <p:nvSpPr>
          <p:cNvPr id="22" name="Rectángulo 21">
            <a:extLst>
              <a:ext uri="{FF2B5EF4-FFF2-40B4-BE49-F238E27FC236}">
                <a16:creationId xmlns:a16="http://schemas.microsoft.com/office/drawing/2014/main" id="{597082F5-EED2-4EBD-9AC1-FFF6B09CBF2E}"/>
              </a:ext>
            </a:extLst>
          </p:cNvPr>
          <p:cNvSpPr/>
          <p:nvPr/>
        </p:nvSpPr>
        <p:spPr>
          <a:xfrm>
            <a:off x="9040313" y="-880897"/>
            <a:ext cx="1009892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>
                <a:solidFill>
                  <a:schemeClr val="tx1"/>
                </a:solidFill>
                <a:latin typeface="Trebuchet MS" panose="020B0603020202020204" pitchFamily="34" charset="0"/>
              </a:rPr>
              <a:t>81% - 100%</a:t>
            </a:r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FE936E9C-1523-4FB0-AD2E-799713AB096A}"/>
              </a:ext>
            </a:extLst>
          </p:cNvPr>
          <p:cNvSpPr/>
          <p:nvPr/>
        </p:nvSpPr>
        <p:spPr>
          <a:xfrm>
            <a:off x="10050205" y="-883752"/>
            <a:ext cx="251460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24" name="Triángulo isósceles 23">
            <a:extLst>
              <a:ext uri="{FF2B5EF4-FFF2-40B4-BE49-F238E27FC236}">
                <a16:creationId xmlns:a16="http://schemas.microsoft.com/office/drawing/2014/main" id="{536E518A-22CD-4FF7-A573-3F01EC26109F}"/>
              </a:ext>
            </a:extLst>
          </p:cNvPr>
          <p:cNvSpPr/>
          <p:nvPr/>
        </p:nvSpPr>
        <p:spPr>
          <a:xfrm rot="10800000">
            <a:off x="10097925" y="-819937"/>
            <a:ext cx="169164" cy="144780"/>
          </a:xfrm>
          <a:prstGeom prst="triangl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C91ABC52-F07D-42F8-A068-71734DB43AC8}"/>
              </a:ext>
            </a:extLst>
          </p:cNvPr>
          <p:cNvSpPr/>
          <p:nvPr/>
        </p:nvSpPr>
        <p:spPr>
          <a:xfrm>
            <a:off x="9010528" y="5012550"/>
            <a:ext cx="1009892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>
                <a:solidFill>
                  <a:schemeClr val="tx1"/>
                </a:solidFill>
                <a:latin typeface="Trebuchet MS" panose="020B0603020202020204" pitchFamily="34" charset="0"/>
              </a:rPr>
              <a:t>81% - 100%</a:t>
            </a:r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2BEBDDDF-9692-47F8-989E-1EF87B53A933}"/>
              </a:ext>
            </a:extLst>
          </p:cNvPr>
          <p:cNvSpPr/>
          <p:nvPr/>
        </p:nvSpPr>
        <p:spPr>
          <a:xfrm>
            <a:off x="10020420" y="5009695"/>
            <a:ext cx="251460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4" name="Triángulo isósceles 33">
            <a:extLst>
              <a:ext uri="{FF2B5EF4-FFF2-40B4-BE49-F238E27FC236}">
                <a16:creationId xmlns:a16="http://schemas.microsoft.com/office/drawing/2014/main" id="{63081C21-4AF7-4C70-9E33-1E287C66C421}"/>
              </a:ext>
            </a:extLst>
          </p:cNvPr>
          <p:cNvSpPr/>
          <p:nvPr/>
        </p:nvSpPr>
        <p:spPr>
          <a:xfrm rot="10800000">
            <a:off x="10068140" y="5073510"/>
            <a:ext cx="169164" cy="14478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9BBD472A-7A2B-4163-806C-DE86CD359DD1}"/>
              </a:ext>
            </a:extLst>
          </p:cNvPr>
          <p:cNvSpPr/>
          <p:nvPr/>
        </p:nvSpPr>
        <p:spPr>
          <a:xfrm>
            <a:off x="9022080" y="5635929"/>
            <a:ext cx="1009892" cy="2600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>
                <a:solidFill>
                  <a:schemeClr val="tx1"/>
                </a:solidFill>
                <a:latin typeface="Trebuchet MS" panose="020B0603020202020204" pitchFamily="34" charset="0"/>
              </a:rPr>
              <a:t>61% - 80%</a:t>
            </a:r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3F1D819E-CE53-4E02-8CE5-9C85D469E70A}"/>
              </a:ext>
            </a:extLst>
          </p:cNvPr>
          <p:cNvSpPr/>
          <p:nvPr/>
        </p:nvSpPr>
        <p:spPr>
          <a:xfrm>
            <a:off x="10031972" y="5635929"/>
            <a:ext cx="251460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7" name="Triángulo isósceles 36">
            <a:extLst>
              <a:ext uri="{FF2B5EF4-FFF2-40B4-BE49-F238E27FC236}">
                <a16:creationId xmlns:a16="http://schemas.microsoft.com/office/drawing/2014/main" id="{4761C426-D59F-4861-8739-112C87A84DC9}"/>
              </a:ext>
            </a:extLst>
          </p:cNvPr>
          <p:cNvSpPr/>
          <p:nvPr/>
        </p:nvSpPr>
        <p:spPr>
          <a:xfrm rot="10800000">
            <a:off x="10079692" y="5699744"/>
            <a:ext cx="169164" cy="14478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71CB764E-2B8F-4920-8C1C-28D2E3B8EBEB}"/>
              </a:ext>
            </a:extLst>
          </p:cNvPr>
          <p:cNvSpPr/>
          <p:nvPr/>
        </p:nvSpPr>
        <p:spPr>
          <a:xfrm>
            <a:off x="9010528" y="6265900"/>
            <a:ext cx="1009892" cy="2531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>
                <a:solidFill>
                  <a:schemeClr val="tx1"/>
                </a:solidFill>
                <a:latin typeface="Trebuchet MS" panose="020B0603020202020204" pitchFamily="34" charset="0"/>
              </a:rPr>
              <a:t>41% - 60%</a:t>
            </a:r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1D93F97C-35EA-4765-9682-CA9654B0143F}"/>
              </a:ext>
            </a:extLst>
          </p:cNvPr>
          <p:cNvSpPr/>
          <p:nvPr/>
        </p:nvSpPr>
        <p:spPr>
          <a:xfrm>
            <a:off x="10020420" y="6263045"/>
            <a:ext cx="251460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40" name="Triángulo isósceles 39">
            <a:extLst>
              <a:ext uri="{FF2B5EF4-FFF2-40B4-BE49-F238E27FC236}">
                <a16:creationId xmlns:a16="http://schemas.microsoft.com/office/drawing/2014/main" id="{7DA7FC0C-38AD-4A6D-B349-CA549ADEEB1D}"/>
              </a:ext>
            </a:extLst>
          </p:cNvPr>
          <p:cNvSpPr/>
          <p:nvPr/>
        </p:nvSpPr>
        <p:spPr>
          <a:xfrm rot="10800000">
            <a:off x="10068140" y="6326860"/>
            <a:ext cx="169164" cy="14478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E204A120-9C65-4150-80D6-B75D857CDE4E}"/>
              </a:ext>
            </a:extLst>
          </p:cNvPr>
          <p:cNvSpPr/>
          <p:nvPr/>
        </p:nvSpPr>
        <p:spPr>
          <a:xfrm>
            <a:off x="9010528" y="6883321"/>
            <a:ext cx="1009892" cy="26115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>
                <a:solidFill>
                  <a:schemeClr val="tx1"/>
                </a:solidFill>
                <a:latin typeface="Trebuchet MS" panose="020B0603020202020204" pitchFamily="34" charset="0"/>
              </a:rPr>
              <a:t>21% - 40%</a:t>
            </a:r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C0C59A19-4673-4EEB-805B-41E77AC477C7}"/>
              </a:ext>
            </a:extLst>
          </p:cNvPr>
          <p:cNvSpPr/>
          <p:nvPr/>
        </p:nvSpPr>
        <p:spPr>
          <a:xfrm>
            <a:off x="10020420" y="6884451"/>
            <a:ext cx="251460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43" name="Triángulo isósceles 42">
            <a:extLst>
              <a:ext uri="{FF2B5EF4-FFF2-40B4-BE49-F238E27FC236}">
                <a16:creationId xmlns:a16="http://schemas.microsoft.com/office/drawing/2014/main" id="{3CCF9EEE-7376-4185-BF72-08A750A13D61}"/>
              </a:ext>
            </a:extLst>
          </p:cNvPr>
          <p:cNvSpPr/>
          <p:nvPr/>
        </p:nvSpPr>
        <p:spPr>
          <a:xfrm rot="10800000">
            <a:off x="10068140" y="6940646"/>
            <a:ext cx="169164" cy="14478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graphicFrame>
        <p:nvGraphicFramePr>
          <p:cNvPr id="44" name="Tabla 13">
            <a:extLst>
              <a:ext uri="{FF2B5EF4-FFF2-40B4-BE49-F238E27FC236}">
                <a16:creationId xmlns:a16="http://schemas.microsoft.com/office/drawing/2014/main" id="{34C3416A-0237-4322-A651-64C51E0AFD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29612"/>
              </p:ext>
            </p:extLst>
          </p:nvPr>
        </p:nvGraphicFramePr>
        <p:xfrm>
          <a:off x="1809552" y="7449788"/>
          <a:ext cx="8640776" cy="3172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032639">
                  <a:extLst>
                    <a:ext uri="{9D8B030D-6E8A-4147-A177-3AD203B41FA5}">
                      <a16:colId xmlns:a16="http://schemas.microsoft.com/office/drawing/2014/main" val="1563287205"/>
                    </a:ext>
                  </a:extLst>
                </a:gridCol>
                <a:gridCol w="1608137">
                  <a:extLst>
                    <a:ext uri="{9D8B030D-6E8A-4147-A177-3AD203B41FA5}">
                      <a16:colId xmlns:a16="http://schemas.microsoft.com/office/drawing/2014/main" val="4119537245"/>
                    </a:ext>
                  </a:extLst>
                </a:gridCol>
              </a:tblGrid>
              <a:tr h="673100">
                <a:tc gridSpan="2">
                  <a:txBody>
                    <a:bodyPr/>
                    <a:lstStyle/>
                    <a:p>
                      <a:pPr algn="ctr"/>
                      <a:r>
                        <a:rPr lang="es-ES" sz="2200" b="1" dirty="0">
                          <a:solidFill>
                            <a:schemeClr val="bg1"/>
                          </a:solidFill>
                        </a:rPr>
                        <a:t>Gerencia de Personal</a:t>
                      </a:r>
                      <a:endParaRPr lang="es-VE" sz="2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V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990353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r>
                        <a:rPr lang="es-ES" sz="1100" dirty="0">
                          <a:latin typeface="Trebuchet MS" panose="020B0603020202020204" pitchFamily="34" charset="0"/>
                        </a:rPr>
                        <a:t>Las responsabilidades y tareas del personal de su unidad están claramente establecidas y documentadas.</a:t>
                      </a:r>
                      <a:endParaRPr lang="es-VE" sz="1100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100" b="1" dirty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% de Aceptación</a:t>
                      </a:r>
                      <a:endParaRPr lang="es-VE" sz="1100" b="1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DB0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023885"/>
                  </a:ext>
                </a:extLst>
              </a:tr>
              <a:tr h="336550">
                <a:tc vMerge="1">
                  <a:txBody>
                    <a:bodyPr/>
                    <a:lstStyle/>
                    <a:p>
                      <a:endParaRPr lang="es-V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VE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7474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r>
                        <a:rPr lang="es-ES" sz="1100" dirty="0">
                          <a:latin typeface="Trebuchet MS" panose="020B0603020202020204" pitchFamily="34" charset="0"/>
                        </a:rPr>
                        <a:t>Los cargos establecidos en su área son acordes a la antigüedad y experiencia de sus empleados.</a:t>
                      </a:r>
                      <a:endParaRPr lang="es-VE" sz="1100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100" b="1" dirty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% de Aceptación</a:t>
                      </a:r>
                      <a:endParaRPr lang="es-VE" sz="1100" b="1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DB0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150880"/>
                  </a:ext>
                </a:extLst>
              </a:tr>
              <a:tr h="336550">
                <a:tc vMerge="1">
                  <a:txBody>
                    <a:bodyPr/>
                    <a:lstStyle/>
                    <a:p>
                      <a:endParaRPr lang="es-V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VE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891895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r>
                        <a:rPr lang="es-ES" sz="1100" dirty="0">
                          <a:latin typeface="Trebuchet MS" panose="020B0603020202020204" pitchFamily="34" charset="0"/>
                        </a:rPr>
                        <a:t>Los niveles de remuneración y bonificación al personal de su unidad son acordes con los cargos y perfiles.</a:t>
                      </a:r>
                      <a:endParaRPr lang="es-VE" sz="1100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100" b="1" dirty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% de Aceptación</a:t>
                      </a:r>
                      <a:endParaRPr lang="es-VE" sz="1100" b="1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DB0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650310"/>
                  </a:ext>
                </a:extLst>
              </a:tr>
              <a:tr h="336550">
                <a:tc vMerge="1">
                  <a:txBody>
                    <a:bodyPr/>
                    <a:lstStyle/>
                    <a:p>
                      <a:endParaRPr lang="es-V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VE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364578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r>
                        <a:rPr lang="es-ES" sz="1100" dirty="0">
                          <a:latin typeface="Trebuchet MS" panose="020B0603020202020204" pitchFamily="34" charset="0"/>
                        </a:rPr>
                        <a:t>En el último año la rotación del personal en su área no ha afectado la eficiencia operativa de sus procesos. </a:t>
                      </a:r>
                      <a:endParaRPr lang="es-VE" sz="1100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100" b="1" dirty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% de Aceptación</a:t>
                      </a:r>
                      <a:endParaRPr lang="es-VE" sz="1100" b="1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DB0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42233"/>
                  </a:ext>
                </a:extLst>
              </a:tr>
              <a:tr h="336550">
                <a:tc vMerge="1">
                  <a:txBody>
                    <a:bodyPr/>
                    <a:lstStyle/>
                    <a:p>
                      <a:endParaRPr lang="es-V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VE" dirty="0"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9102288"/>
                  </a:ext>
                </a:extLst>
              </a:tr>
            </a:tbl>
          </a:graphicData>
        </a:graphic>
      </p:graphicFrame>
      <p:sp>
        <p:nvSpPr>
          <p:cNvPr id="45" name="Rectángulo 44">
            <a:extLst>
              <a:ext uri="{FF2B5EF4-FFF2-40B4-BE49-F238E27FC236}">
                <a16:creationId xmlns:a16="http://schemas.microsoft.com/office/drawing/2014/main" id="{DF46012D-A312-4D33-8491-5A11A5686EA8}"/>
              </a:ext>
            </a:extLst>
          </p:cNvPr>
          <p:cNvSpPr/>
          <p:nvPr/>
        </p:nvSpPr>
        <p:spPr>
          <a:xfrm>
            <a:off x="9013519" y="8436438"/>
            <a:ext cx="1009892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>
                <a:solidFill>
                  <a:schemeClr val="tx1"/>
                </a:solidFill>
                <a:latin typeface="Trebuchet MS" panose="020B0603020202020204" pitchFamily="34" charset="0"/>
              </a:rPr>
              <a:t>0% - 21%</a:t>
            </a:r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22E913EF-6079-403E-AB3D-2B3C0593BFE5}"/>
              </a:ext>
            </a:extLst>
          </p:cNvPr>
          <p:cNvSpPr/>
          <p:nvPr/>
        </p:nvSpPr>
        <p:spPr>
          <a:xfrm>
            <a:off x="10023411" y="8433583"/>
            <a:ext cx="251460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47" name="Triángulo isósceles 46">
            <a:extLst>
              <a:ext uri="{FF2B5EF4-FFF2-40B4-BE49-F238E27FC236}">
                <a16:creationId xmlns:a16="http://schemas.microsoft.com/office/drawing/2014/main" id="{01DF96C9-3FEA-42A9-9FB4-1A8E7BCB3CE1}"/>
              </a:ext>
            </a:extLst>
          </p:cNvPr>
          <p:cNvSpPr/>
          <p:nvPr/>
        </p:nvSpPr>
        <p:spPr>
          <a:xfrm rot="10800000">
            <a:off x="10071131" y="8497398"/>
            <a:ext cx="169164" cy="14478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3E9F2D6E-96E1-424D-88AB-8B27C7E05ED0}"/>
              </a:ext>
            </a:extLst>
          </p:cNvPr>
          <p:cNvSpPr/>
          <p:nvPr/>
        </p:nvSpPr>
        <p:spPr>
          <a:xfrm>
            <a:off x="9025071" y="9059817"/>
            <a:ext cx="1009892" cy="2600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>
                <a:solidFill>
                  <a:schemeClr val="tx1"/>
                </a:solidFill>
                <a:latin typeface="Trebuchet MS" panose="020B0603020202020204" pitchFamily="34" charset="0"/>
              </a:rPr>
              <a:t>N/C</a:t>
            </a:r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ECC23A30-AD5C-462B-9C24-53A7E0603598}"/>
              </a:ext>
            </a:extLst>
          </p:cNvPr>
          <p:cNvSpPr/>
          <p:nvPr/>
        </p:nvSpPr>
        <p:spPr>
          <a:xfrm>
            <a:off x="10034963" y="9059817"/>
            <a:ext cx="251460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50" name="Triángulo isósceles 49">
            <a:extLst>
              <a:ext uri="{FF2B5EF4-FFF2-40B4-BE49-F238E27FC236}">
                <a16:creationId xmlns:a16="http://schemas.microsoft.com/office/drawing/2014/main" id="{79D45919-D501-4802-A8CB-C14F6346664F}"/>
              </a:ext>
            </a:extLst>
          </p:cNvPr>
          <p:cNvSpPr/>
          <p:nvPr/>
        </p:nvSpPr>
        <p:spPr>
          <a:xfrm rot="10800000">
            <a:off x="10082683" y="9123632"/>
            <a:ext cx="169164" cy="14478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3902AD63-9E13-4FAC-954B-B487FE227291}"/>
              </a:ext>
            </a:extLst>
          </p:cNvPr>
          <p:cNvSpPr/>
          <p:nvPr/>
        </p:nvSpPr>
        <p:spPr>
          <a:xfrm>
            <a:off x="9013519" y="9689788"/>
            <a:ext cx="1009892" cy="2531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>
                <a:solidFill>
                  <a:schemeClr val="tx1"/>
                </a:solidFill>
                <a:latin typeface="Trebuchet MS" panose="020B0603020202020204" pitchFamily="34" charset="0"/>
              </a:rPr>
              <a:t>N/A</a:t>
            </a:r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EB2D57A2-12A8-42B8-9EB2-13C86216A046}"/>
              </a:ext>
            </a:extLst>
          </p:cNvPr>
          <p:cNvSpPr/>
          <p:nvPr/>
        </p:nvSpPr>
        <p:spPr>
          <a:xfrm>
            <a:off x="10023411" y="9686933"/>
            <a:ext cx="251460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53" name="Triángulo isósceles 52">
            <a:extLst>
              <a:ext uri="{FF2B5EF4-FFF2-40B4-BE49-F238E27FC236}">
                <a16:creationId xmlns:a16="http://schemas.microsoft.com/office/drawing/2014/main" id="{C332D897-E717-4892-A104-2245B791203E}"/>
              </a:ext>
            </a:extLst>
          </p:cNvPr>
          <p:cNvSpPr/>
          <p:nvPr/>
        </p:nvSpPr>
        <p:spPr>
          <a:xfrm rot="10800000">
            <a:off x="10071131" y="9750748"/>
            <a:ext cx="169164" cy="14478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CE2E6805-6544-49B7-B9CB-C26CA11AE72E}"/>
              </a:ext>
            </a:extLst>
          </p:cNvPr>
          <p:cNvSpPr/>
          <p:nvPr/>
        </p:nvSpPr>
        <p:spPr>
          <a:xfrm>
            <a:off x="9013519" y="10307209"/>
            <a:ext cx="1009892" cy="26115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61DD20AA-381B-41E4-8841-951BB76DA2D2}"/>
              </a:ext>
            </a:extLst>
          </p:cNvPr>
          <p:cNvSpPr/>
          <p:nvPr/>
        </p:nvSpPr>
        <p:spPr>
          <a:xfrm>
            <a:off x="10023411" y="10308339"/>
            <a:ext cx="251460" cy="257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56" name="Triángulo isósceles 55">
            <a:extLst>
              <a:ext uri="{FF2B5EF4-FFF2-40B4-BE49-F238E27FC236}">
                <a16:creationId xmlns:a16="http://schemas.microsoft.com/office/drawing/2014/main" id="{A8167866-AB13-47D2-911F-EAA257A7DC6F}"/>
              </a:ext>
            </a:extLst>
          </p:cNvPr>
          <p:cNvSpPr/>
          <p:nvPr/>
        </p:nvSpPr>
        <p:spPr>
          <a:xfrm rot="10800000">
            <a:off x="10071131" y="10364534"/>
            <a:ext cx="169164" cy="144780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BA4B5AFC-5B7E-42F6-9163-6131B833D535}"/>
              </a:ext>
            </a:extLst>
          </p:cNvPr>
          <p:cNvSpPr/>
          <p:nvPr/>
        </p:nvSpPr>
        <p:spPr>
          <a:xfrm>
            <a:off x="10715503" y="1628705"/>
            <a:ext cx="292100" cy="291535"/>
          </a:xfrm>
          <a:prstGeom prst="rect">
            <a:avLst/>
          </a:prstGeom>
          <a:solidFill>
            <a:srgbClr val="0DB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  <a:endParaRPr lang="es-VE" dirty="0"/>
          </a:p>
        </p:txBody>
      </p:sp>
      <p:cxnSp>
        <p:nvCxnSpPr>
          <p:cNvPr id="68" name="Conector recto de flecha 67">
            <a:extLst>
              <a:ext uri="{FF2B5EF4-FFF2-40B4-BE49-F238E27FC236}">
                <a16:creationId xmlns:a16="http://schemas.microsoft.com/office/drawing/2014/main" id="{E4F48ADF-11BB-4F84-BC50-8ABCDF19FE3A}"/>
              </a:ext>
            </a:extLst>
          </p:cNvPr>
          <p:cNvCxnSpPr>
            <a:cxnSpLocks/>
            <a:stCxn id="66" idx="3"/>
            <a:endCxn id="73" idx="1"/>
          </p:cNvCxnSpPr>
          <p:nvPr/>
        </p:nvCxnSpPr>
        <p:spPr>
          <a:xfrm flipV="1">
            <a:off x="11007603" y="1772987"/>
            <a:ext cx="1328355" cy="1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BC478CC3-F263-4BA2-AE36-8968D5A34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0038" y="941457"/>
            <a:ext cx="1062469" cy="731057"/>
          </a:xfrm>
          <a:prstGeom prst="rect">
            <a:avLst/>
          </a:prstGeom>
        </p:spPr>
      </p:pic>
      <p:sp>
        <p:nvSpPr>
          <p:cNvPr id="73" name="Rectángulo: esquinas redondeadas 72">
            <a:extLst>
              <a:ext uri="{FF2B5EF4-FFF2-40B4-BE49-F238E27FC236}">
                <a16:creationId xmlns:a16="http://schemas.microsoft.com/office/drawing/2014/main" id="{357EA5DB-8DAA-46BF-926E-533687398891}"/>
              </a:ext>
            </a:extLst>
          </p:cNvPr>
          <p:cNvSpPr/>
          <p:nvPr/>
        </p:nvSpPr>
        <p:spPr>
          <a:xfrm>
            <a:off x="12335958" y="-1436912"/>
            <a:ext cx="8624921" cy="6419798"/>
          </a:xfrm>
          <a:prstGeom prst="roundRect">
            <a:avLst>
              <a:gd name="adj" fmla="val 590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1080000" rIns="360000" bIns="360000" numCol="2" spcCol="180000" rtlCol="0" anchor="b" anchorCtr="0">
            <a:noAutofit/>
          </a:bodyPr>
          <a:lstStyle/>
          <a:p>
            <a:pPr algn="just"/>
            <a:endParaRPr lang="es-VE" sz="1100" b="1" dirty="0">
              <a:solidFill>
                <a:srgbClr val="0DB02B"/>
              </a:solidFill>
              <a:latin typeface="Trebuchet MS" panose="020B0603020202020204" pitchFamily="34" charset="0"/>
            </a:endParaRPr>
          </a:p>
          <a:p>
            <a:pPr algn="just"/>
            <a:endParaRPr lang="es-VE" sz="1100" b="1" dirty="0">
              <a:solidFill>
                <a:srgbClr val="0DB02B"/>
              </a:solidFill>
              <a:latin typeface="Trebuchet MS" panose="020B0603020202020204" pitchFamily="34" charset="0"/>
            </a:endParaRPr>
          </a:p>
          <a:p>
            <a:pPr algn="just"/>
            <a:r>
              <a:rPr lang="es-VE" sz="1100" b="1" dirty="0">
                <a:solidFill>
                  <a:srgbClr val="0DB02B"/>
                </a:solidFill>
                <a:latin typeface="Trebuchet MS" panose="020B0603020202020204" pitchFamily="34" charset="0"/>
              </a:rPr>
              <a:t>1.- </a:t>
            </a:r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La encuesta esta dividida en cinco tópicos principales derivados de los Factores o Fuentes de Riesgo Operacional establecidas en BOD Banco Occidental de Descuento. Estos son: Riesgos de Personal, de Procesos, de Sistemas, de Factores Externos y, Riesgo Legal y Reputacional. Es importante que todos los tópicos sean respondidos para culminar exitosamente la actividad.</a:t>
            </a:r>
          </a:p>
          <a:p>
            <a:pPr algn="just"/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algn="just"/>
            <a:r>
              <a:rPr lang="es-VE" sz="1100" b="1" dirty="0">
                <a:solidFill>
                  <a:srgbClr val="0DB02B"/>
                </a:solidFill>
                <a:latin typeface="Trebuchet MS" panose="020B0603020202020204" pitchFamily="34" charset="0"/>
              </a:rPr>
              <a:t>2.- </a:t>
            </a:r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Se requiere que la persona seleccionada para responder la encuesta, sea la que la responda íntegramente y no delegue la evaluación, ya que las afirmaciones están diseñadas específicamente para el nivel Ejecutivo y Gerencial de la Institución. </a:t>
            </a:r>
          </a:p>
          <a:p>
            <a:pPr algn="just"/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algn="just"/>
            <a:r>
              <a:rPr lang="es-VE" sz="1100" b="1" dirty="0">
                <a:solidFill>
                  <a:srgbClr val="0DB02B"/>
                </a:solidFill>
                <a:latin typeface="Trebuchet MS" panose="020B0603020202020204" pitchFamily="34" charset="0"/>
              </a:rPr>
              <a:t>3.- </a:t>
            </a:r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Se estima que la encuesta pueda ser terminada en 45 Minutos aproximadamente; sin embargo, en caso de ser requerido la aplicación permite la respuesta por partes, al salir una vez contestados TODOS los ítems de un tópico o factor de riesgo. Al salir de las pantallas las respuestas se graban automáticamente.</a:t>
            </a:r>
          </a:p>
          <a:p>
            <a:pPr algn="just"/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algn="just"/>
            <a:r>
              <a:rPr lang="es-VE" sz="1100" b="1" dirty="0">
                <a:solidFill>
                  <a:srgbClr val="0DB02B"/>
                </a:solidFill>
                <a:latin typeface="Trebuchet MS" panose="020B0603020202020204" pitchFamily="34" charset="0"/>
              </a:rPr>
              <a:t>4.- </a:t>
            </a:r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Cada tópico contiene una serie de afirmaciones que deben ser revisadas con detenimiento y respondidas con objetividad, de acuerdo al grado de aceptación de la afirmación, desde el mayor grado de aceptación (81% a 100%) que implica el menor nivel de riesgo; hasta el nivel </a:t>
            </a:r>
          </a:p>
          <a:p>
            <a:pPr algn="just"/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algn="just"/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algn="just"/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algn="just"/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de menor aceptación (0% a 20%) que implica el mayor nivel de riesgo.</a:t>
            </a:r>
          </a:p>
          <a:p>
            <a:pPr algn="just"/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algn="just"/>
            <a:r>
              <a:rPr lang="es-VE" sz="1100" dirty="0">
                <a:solidFill>
                  <a:srgbClr val="0DB02B"/>
                </a:solidFill>
                <a:latin typeface="Trebuchet MS" panose="020B0603020202020204" pitchFamily="34" charset="0"/>
              </a:rPr>
              <a:t>5.- </a:t>
            </a:r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En el caso de que la afirmación no aplique directamente al área que representa el encuestado, podrá contestar “No Aplica (NA)” y en el caso que no tenga el conocimiento suficiente de la afirmación en cuestión, puede responder como “No Contesta (NC)”. </a:t>
            </a:r>
          </a:p>
          <a:p>
            <a:pPr algn="just"/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 </a:t>
            </a:r>
          </a:p>
          <a:p>
            <a:pPr algn="just"/>
            <a:r>
              <a:rPr lang="es-VE" sz="1100" dirty="0">
                <a:solidFill>
                  <a:srgbClr val="0DB02B"/>
                </a:solidFill>
                <a:latin typeface="Trebuchet MS" panose="020B0603020202020204" pitchFamily="34" charset="0"/>
              </a:rPr>
              <a:t>6.- </a:t>
            </a:r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Existen una serie de preguntas que se refieren a la ocurrencia de eventos específicos, es importante que en el espacio  de “Observaciones” el encuestado puede especificar los casos que estime resaltar o, también puede incluir procesos críticos o algún elemento importante para el control de los riesgos mencionados.</a:t>
            </a:r>
          </a:p>
          <a:p>
            <a:pPr algn="just"/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algn="just"/>
            <a:r>
              <a:rPr lang="es-VE" sz="1100" dirty="0">
                <a:solidFill>
                  <a:srgbClr val="0DB02B"/>
                </a:solidFill>
                <a:latin typeface="Trebuchet MS" panose="020B0603020202020204" pitchFamily="34" charset="0"/>
              </a:rPr>
              <a:t>7.- </a:t>
            </a:r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Cualquier duda o aclaratoria referidas a las afirmaciones consultadas en los tópicos, por favor comunicarse con la UAIR a la Atención del Sr. José G. Sánchez (2681) </a:t>
            </a:r>
            <a:r>
              <a:rPr lang="es-VE" sz="1100" dirty="0" err="1">
                <a:solidFill>
                  <a:schemeClr val="tx1"/>
                </a:solidFill>
                <a:latin typeface="Trebuchet MS" panose="020B0603020202020204" pitchFamily="34" charset="0"/>
              </a:rPr>
              <a:t>ó</a:t>
            </a:r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 </a:t>
            </a:r>
            <a:r>
              <a:rPr lang="es-VE" sz="1100" dirty="0" err="1">
                <a:solidFill>
                  <a:schemeClr val="tx1"/>
                </a:solidFill>
                <a:latin typeface="Trebuchet MS" panose="020B0603020202020204" pitchFamily="34" charset="0"/>
              </a:rPr>
              <a:t>Yldemaro</a:t>
            </a:r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 Guzmán (3003).</a:t>
            </a:r>
          </a:p>
          <a:p>
            <a:pPr algn="just"/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algn="just"/>
            <a:r>
              <a:rPr lang="es-VE" sz="1100" dirty="0">
                <a:solidFill>
                  <a:srgbClr val="0DB02B"/>
                </a:solidFill>
                <a:latin typeface="Trebuchet MS" panose="020B0603020202020204" pitchFamily="34" charset="0"/>
              </a:rPr>
              <a:t>8.- </a:t>
            </a:r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Cualquier falla de la funcionalidad de la herramienta desarrollada, por favor comunicarse con la UAIR a la Atención del Sr. José G. Sánchez (2681) </a:t>
            </a:r>
            <a:r>
              <a:rPr lang="es-VE" sz="1100" dirty="0" err="1">
                <a:solidFill>
                  <a:schemeClr val="tx1"/>
                </a:solidFill>
                <a:latin typeface="Trebuchet MS" panose="020B0603020202020204" pitchFamily="34" charset="0"/>
              </a:rPr>
              <a:t>ó</a:t>
            </a:r>
            <a:r>
              <a:rPr lang="es-VE" sz="1100" dirty="0">
                <a:solidFill>
                  <a:schemeClr val="tx1"/>
                </a:solidFill>
                <a:latin typeface="Trebuchet MS" panose="020B0603020202020204" pitchFamily="34" charset="0"/>
              </a:rPr>
              <a:t> Roberto González (2682). </a:t>
            </a:r>
          </a:p>
          <a:p>
            <a:pPr algn="just"/>
            <a:endParaRPr lang="es-VE" sz="11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pic>
        <p:nvPicPr>
          <p:cNvPr id="74" name="Imagen 73">
            <a:extLst>
              <a:ext uri="{FF2B5EF4-FFF2-40B4-BE49-F238E27FC236}">
                <a16:creationId xmlns:a16="http://schemas.microsoft.com/office/drawing/2014/main" id="{B923F71D-66B3-4010-9C36-B6D6172BD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5856" y="-1058075"/>
            <a:ext cx="1103990" cy="750368"/>
          </a:xfrm>
          <a:prstGeom prst="rect">
            <a:avLst/>
          </a:prstGeom>
        </p:spPr>
      </p:pic>
      <p:sp>
        <p:nvSpPr>
          <p:cNvPr id="75" name="Rectángulo 74">
            <a:extLst>
              <a:ext uri="{FF2B5EF4-FFF2-40B4-BE49-F238E27FC236}">
                <a16:creationId xmlns:a16="http://schemas.microsoft.com/office/drawing/2014/main" id="{62D43CCD-DD16-4CC2-9177-D21EF3133053}"/>
              </a:ext>
            </a:extLst>
          </p:cNvPr>
          <p:cNvSpPr/>
          <p:nvPr/>
        </p:nvSpPr>
        <p:spPr>
          <a:xfrm>
            <a:off x="15313183" y="-975279"/>
            <a:ext cx="259718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chemeClr val="tx1"/>
                </a:solidFill>
                <a:latin typeface="Trebuchet MS" panose="020B0603020202020204" pitchFamily="34" charset="0"/>
                <a:ea typeface="MS UI Gothic" panose="020B0600070205080204" pitchFamily="34" charset="-128"/>
              </a:rPr>
              <a:t>Instrucciones</a:t>
            </a:r>
          </a:p>
        </p:txBody>
      </p:sp>
      <p:pic>
        <p:nvPicPr>
          <p:cNvPr id="76" name="Imagen 75">
            <a:extLst>
              <a:ext uri="{FF2B5EF4-FFF2-40B4-BE49-F238E27FC236}">
                <a16:creationId xmlns:a16="http://schemas.microsoft.com/office/drawing/2014/main" id="{6FFF4E3B-0D39-4AF0-9046-52C16AFD5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3706" y="-1058075"/>
            <a:ext cx="1103991" cy="759627"/>
          </a:xfrm>
          <a:prstGeom prst="rect">
            <a:avLst/>
          </a:prstGeom>
        </p:spPr>
      </p:pic>
      <p:graphicFrame>
        <p:nvGraphicFramePr>
          <p:cNvPr id="28" name="Tabla 28">
            <a:extLst>
              <a:ext uri="{FF2B5EF4-FFF2-40B4-BE49-F238E27FC236}">
                <a16:creationId xmlns:a16="http://schemas.microsoft.com/office/drawing/2014/main" id="{C1AA95B6-29E0-450E-9FBA-E70BBA149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73214"/>
              </p:ext>
            </p:extLst>
          </p:nvPr>
        </p:nvGraphicFramePr>
        <p:xfrm>
          <a:off x="1806561" y="10873676"/>
          <a:ext cx="8640776" cy="8806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10696">
                  <a:extLst>
                    <a:ext uri="{9D8B030D-6E8A-4147-A177-3AD203B41FA5}">
                      <a16:colId xmlns:a16="http://schemas.microsoft.com/office/drawing/2014/main" val="1389919790"/>
                    </a:ext>
                  </a:extLst>
                </a:gridCol>
                <a:gridCol w="6630080">
                  <a:extLst>
                    <a:ext uri="{9D8B030D-6E8A-4147-A177-3AD203B41FA5}">
                      <a16:colId xmlns:a16="http://schemas.microsoft.com/office/drawing/2014/main" val="1014155244"/>
                    </a:ext>
                  </a:extLst>
                </a:gridCol>
              </a:tblGrid>
              <a:tr h="880688">
                <a:tc>
                  <a:txBody>
                    <a:bodyPr/>
                    <a:lstStyle/>
                    <a:p>
                      <a:pPr algn="ctr"/>
                      <a:r>
                        <a:rPr lang="es-VE" sz="22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Observaciones</a:t>
                      </a:r>
                    </a:p>
                  </a:txBody>
                  <a:tcPr anchor="ctr">
                    <a:solidFill>
                      <a:srgbClr val="0DB02B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VE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979875"/>
                  </a:ext>
                </a:extLst>
              </a:tr>
            </a:tbl>
          </a:graphicData>
        </a:graphic>
      </p:graphicFrame>
      <p:pic>
        <p:nvPicPr>
          <p:cNvPr id="64" name="Imagen 63">
            <a:extLst>
              <a:ext uri="{FF2B5EF4-FFF2-40B4-BE49-F238E27FC236}">
                <a16:creationId xmlns:a16="http://schemas.microsoft.com/office/drawing/2014/main" id="{64885E98-2ADC-4227-BD21-9EF4574CE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2437" y="854370"/>
            <a:ext cx="1244720" cy="859820"/>
          </a:xfrm>
          <a:prstGeom prst="rect">
            <a:avLst/>
          </a:prstGeom>
        </p:spPr>
      </p:pic>
      <p:sp>
        <p:nvSpPr>
          <p:cNvPr id="57" name="Rectángulo: esquinas redondeadas 56">
            <a:extLst>
              <a:ext uri="{FF2B5EF4-FFF2-40B4-BE49-F238E27FC236}">
                <a16:creationId xmlns:a16="http://schemas.microsoft.com/office/drawing/2014/main" id="{7F777EAC-6A8B-41AE-8332-21A92B07482E}"/>
              </a:ext>
            </a:extLst>
          </p:cNvPr>
          <p:cNvSpPr/>
          <p:nvPr/>
        </p:nvSpPr>
        <p:spPr>
          <a:xfrm>
            <a:off x="19195689" y="4208780"/>
            <a:ext cx="1273979" cy="408940"/>
          </a:xfrm>
          <a:prstGeom prst="roundRect">
            <a:avLst/>
          </a:prstGeom>
          <a:solidFill>
            <a:srgbClr val="0DB02B"/>
          </a:solidFill>
          <a:ln>
            <a:solidFill>
              <a:srgbClr val="0DB02B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atin typeface="Trebuchet MS" panose="020B0603020202020204" pitchFamily="34" charset="0"/>
                <a:ea typeface="MS UI Gothic" panose="020B0600070205080204" pitchFamily="34" charset="-128"/>
              </a:rPr>
              <a:t>Aceptar</a:t>
            </a:r>
            <a:endParaRPr lang="es-VE" dirty="0">
              <a:latin typeface="Trebuchet MS" panose="020B0603020202020204" pitchFamily="34" charset="0"/>
              <a:ea typeface="MS UI Gothic" panose="020B0600070205080204" pitchFamily="34" charset="-128"/>
            </a:endParaRPr>
          </a:p>
        </p:txBody>
      </p:sp>
      <p:sp>
        <p:nvSpPr>
          <p:cNvPr id="58" name="Rectángulo: esquinas redondeadas 57">
            <a:extLst>
              <a:ext uri="{FF2B5EF4-FFF2-40B4-BE49-F238E27FC236}">
                <a16:creationId xmlns:a16="http://schemas.microsoft.com/office/drawing/2014/main" id="{DC07C72D-759C-4963-8C2D-CD4E944C80BB}"/>
              </a:ext>
            </a:extLst>
          </p:cNvPr>
          <p:cNvSpPr/>
          <p:nvPr/>
        </p:nvSpPr>
        <p:spPr>
          <a:xfrm>
            <a:off x="9010528" y="12003729"/>
            <a:ext cx="1435547" cy="508142"/>
          </a:xfrm>
          <a:prstGeom prst="roundRect">
            <a:avLst/>
          </a:prstGeom>
          <a:solidFill>
            <a:srgbClr val="0DB02B"/>
          </a:solidFill>
          <a:ln>
            <a:solidFill>
              <a:srgbClr val="0DB02B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atin typeface="Trebuchet MS" panose="020B0603020202020204" pitchFamily="34" charset="0"/>
                <a:ea typeface="MS UI Gothic" panose="020B0600070205080204" pitchFamily="34" charset="-128"/>
              </a:rPr>
              <a:t>Guardar</a:t>
            </a:r>
            <a:endParaRPr lang="es-VE" dirty="0">
              <a:latin typeface="Trebuchet MS" panose="020B0603020202020204" pitchFamily="34" charset="0"/>
              <a:ea typeface="MS UI 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04717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6F3CC0A-44F8-43ED-B585-C0B067A098E3}"/>
              </a:ext>
            </a:extLst>
          </p:cNvPr>
          <p:cNvSpPr/>
          <p:nvPr/>
        </p:nvSpPr>
        <p:spPr>
          <a:xfrm>
            <a:off x="4877350" y="2071800"/>
            <a:ext cx="2714400" cy="27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EC69EDA-33D6-4545-83C2-5A4319EBD0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2" t="10310" r="13121" b="10109"/>
          <a:stretch/>
        </p:blipFill>
        <p:spPr>
          <a:xfrm>
            <a:off x="1287350" y="3897200"/>
            <a:ext cx="1892300" cy="20828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6A55688-E7E5-4F44-A48B-3B2D85F85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994" y="955471"/>
            <a:ext cx="2144063" cy="200532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4B9E2D5-53DA-4D9E-8598-3E31897F2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2757" y="580009"/>
            <a:ext cx="2342049" cy="1938782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926C4590-5078-41F8-9575-AF6A76BC2F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7285" y="2471845"/>
            <a:ext cx="2054530" cy="191431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D6BA89D-AF4A-45B6-BA8C-28D9F147DD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637" b="97852" l="2881" r="97900">
                        <a14:foregroundMark x1="7715" y1="70117" x2="14844" y2="75488"/>
                        <a14:foregroundMark x1="25586" y1="94287" x2="32471" y2="94727"/>
                        <a14:foregroundMark x1="2881" y1="67627" x2="5371" y2="70361"/>
                        <a14:foregroundMark x1="81934" y1="11279" x2="90869" y2="5859"/>
                        <a14:foregroundMark x1="90869" y1="5859" x2="93750" y2="5615"/>
                        <a14:foregroundMark x1="94727" y1="5908" x2="97998" y2="6592"/>
                        <a14:foregroundMark x1="88525" y1="2637" x2="93115" y2="2783"/>
                        <a14:foregroundMark x1="24854" y1="97754" x2="32764" y2="97559"/>
                        <a14:foregroundMark x1="32764" y1="97559" x2="38664" y2="97780"/>
                        <a14:foregroundMark x1="36133" y1="97412" x2="38844" y2="97501"/>
                        <a14:backgroundMark x1="37109" y1="98877" x2="40820" y2="98877"/>
                        <a14:backgroundMark x1="38037" y1="98633" x2="41504" y2="98633"/>
                        <a14:backgroundMark x1="38428" y1="98145" x2="42236" y2="9824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4019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5861</TotalTime>
  <Words>729</Words>
  <Application>Microsoft Office PowerPoint</Application>
  <PresentationFormat>Panorámica</PresentationFormat>
  <Paragraphs>76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2" baseType="lpstr">
      <vt:lpstr>MS UI Gothic</vt:lpstr>
      <vt:lpstr>Arial</vt:lpstr>
      <vt:lpstr>Arial Black</vt:lpstr>
      <vt:lpstr>Calibri</vt:lpstr>
      <vt:lpstr>Calibri Light</vt:lpstr>
      <vt:lpstr>Trebuchet MS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Roiberth</dc:creator>
  <cp:lastModifiedBy>Betoloti 24</cp:lastModifiedBy>
  <cp:revision>19</cp:revision>
  <dcterms:created xsi:type="dcterms:W3CDTF">2021-09-24T14:48:47Z</dcterms:created>
  <dcterms:modified xsi:type="dcterms:W3CDTF">2021-10-15T21:07:10Z</dcterms:modified>
</cp:coreProperties>
</file>

<file path=docProps/thumbnail.jpeg>
</file>